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4" r:id="rId8"/>
    <p:sldId id="261" r:id="rId9"/>
    <p:sldId id="262" r:id="rId10"/>
  </p:sldIdLst>
  <p:sldSz cx="12192000" cy="6858000"/>
  <p:notesSz cx="6797675" cy="987425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B98A3-FC6E-4E25-8653-606E90F3BB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8958C80-3379-48B4-B3AE-FE4AE31927CA}">
      <dgm:prSet phldrT="[Tekst]"/>
      <dgm:spPr/>
      <dgm:t>
        <a:bodyPr/>
        <a:lstStyle/>
        <a:p>
          <a:r>
            <a:rPr lang="da-DK" dirty="0"/>
            <a:t>Netværks</a:t>
          </a:r>
        </a:p>
        <a:p>
          <a:r>
            <a:rPr lang="da-DK" dirty="0"/>
            <a:t>opsætning</a:t>
          </a:r>
        </a:p>
      </dgm:t>
    </dgm:pt>
    <dgm:pt modelId="{5CA566A5-221E-4B95-8E1D-406A022ADEE9}" type="parTrans" cxnId="{B9F7744C-4306-421C-8FBE-AFC05A2F5193}">
      <dgm:prSet/>
      <dgm:spPr/>
      <dgm:t>
        <a:bodyPr/>
        <a:lstStyle/>
        <a:p>
          <a:endParaRPr lang="da-DK"/>
        </a:p>
      </dgm:t>
    </dgm:pt>
    <dgm:pt modelId="{163A99F4-CB4A-471B-9AB5-327C1E2A715E}" type="sibTrans" cxnId="{B9F7744C-4306-421C-8FBE-AFC05A2F5193}">
      <dgm:prSet/>
      <dgm:spPr/>
      <dgm:t>
        <a:bodyPr/>
        <a:lstStyle/>
        <a:p>
          <a:endParaRPr lang="da-DK"/>
        </a:p>
      </dgm:t>
    </dgm:pt>
    <dgm:pt modelId="{F8383482-049E-47B7-B371-88BF6A4B0D4F}">
      <dgm:prSet phldrT="[Tekst]"/>
      <dgm:spPr/>
      <dgm:t>
        <a:bodyPr/>
        <a:lstStyle/>
        <a:p>
          <a:r>
            <a:rPr lang="da-DK" dirty="0"/>
            <a:t>Dato og tids</a:t>
          </a:r>
        </a:p>
        <a:p>
          <a:r>
            <a:rPr lang="da-DK" dirty="0"/>
            <a:t>konfigurering</a:t>
          </a:r>
        </a:p>
      </dgm:t>
    </dgm:pt>
    <dgm:pt modelId="{B9CFDDE6-EC9C-4428-B29F-8E5A2C0D7465}" type="parTrans" cxnId="{33CBF7D6-D833-41B5-B92A-67919D0FF0A0}">
      <dgm:prSet/>
      <dgm:spPr/>
      <dgm:t>
        <a:bodyPr/>
        <a:lstStyle/>
        <a:p>
          <a:endParaRPr lang="da-DK"/>
        </a:p>
      </dgm:t>
    </dgm:pt>
    <dgm:pt modelId="{162EC227-9F33-41DD-A85F-96408C496851}" type="sibTrans" cxnId="{33CBF7D6-D833-41B5-B92A-67919D0FF0A0}">
      <dgm:prSet/>
      <dgm:spPr/>
      <dgm:t>
        <a:bodyPr/>
        <a:lstStyle/>
        <a:p>
          <a:endParaRPr lang="da-DK"/>
        </a:p>
      </dgm:t>
    </dgm:pt>
    <dgm:pt modelId="{F18DD5F8-E6DB-4905-99AA-BC186E05545C}">
      <dgm:prSet phldrT="[Tekst]"/>
      <dgm:spPr/>
      <dgm:t>
        <a:bodyPr/>
        <a:lstStyle/>
        <a:p>
          <a:r>
            <a:rPr lang="da-DK" dirty="0"/>
            <a:t>SNMP</a:t>
          </a:r>
        </a:p>
        <a:p>
          <a:r>
            <a:rPr lang="da-DK" dirty="0"/>
            <a:t>konfigurering</a:t>
          </a:r>
        </a:p>
      </dgm:t>
    </dgm:pt>
    <dgm:pt modelId="{7D3635FD-0CA2-4206-8E27-25E08A1D9916}" type="parTrans" cxnId="{23A2487E-A416-4D76-9F7C-A10D07985300}">
      <dgm:prSet/>
      <dgm:spPr/>
      <dgm:t>
        <a:bodyPr/>
        <a:lstStyle/>
        <a:p>
          <a:endParaRPr lang="da-DK"/>
        </a:p>
      </dgm:t>
    </dgm:pt>
    <dgm:pt modelId="{AA1C5F31-CD85-4903-A1D2-E67B38E8411A}" type="sibTrans" cxnId="{23A2487E-A416-4D76-9F7C-A10D07985300}">
      <dgm:prSet/>
      <dgm:spPr/>
      <dgm:t>
        <a:bodyPr/>
        <a:lstStyle/>
        <a:p>
          <a:endParaRPr lang="da-DK"/>
        </a:p>
      </dgm:t>
    </dgm:pt>
    <dgm:pt modelId="{9E473BDA-065B-4E59-8F6E-9C5E890DC020}" type="pres">
      <dgm:prSet presAssocID="{07AB98A3-FC6E-4E25-8653-606E90F3BBD5}" presName="Name0" presStyleCnt="0">
        <dgm:presLayoutVars>
          <dgm:dir/>
          <dgm:animLvl val="lvl"/>
          <dgm:resizeHandles val="exact"/>
        </dgm:presLayoutVars>
      </dgm:prSet>
      <dgm:spPr/>
    </dgm:pt>
    <dgm:pt modelId="{75AC98D9-E25C-4FFC-A01C-9A0F5B134CD4}" type="pres">
      <dgm:prSet presAssocID="{78958C80-3379-48B4-B3AE-FE4AE31927CA}" presName="parTxOnly" presStyleLbl="node1" presStyleIdx="0" presStyleCnt="3" custLinFactNeighborX="-12069">
        <dgm:presLayoutVars>
          <dgm:chMax val="0"/>
          <dgm:chPref val="0"/>
          <dgm:bulletEnabled val="1"/>
        </dgm:presLayoutVars>
      </dgm:prSet>
      <dgm:spPr/>
    </dgm:pt>
    <dgm:pt modelId="{E0EDA8D2-9270-48C4-86F3-5FEE8839174A}" type="pres">
      <dgm:prSet presAssocID="{163A99F4-CB4A-471B-9AB5-327C1E2A715E}" presName="parTxOnlySpace" presStyleCnt="0"/>
      <dgm:spPr/>
    </dgm:pt>
    <dgm:pt modelId="{425A5011-77A2-45B5-AD33-A4261CD8C01A}" type="pres">
      <dgm:prSet presAssocID="{F8383482-049E-47B7-B371-88BF6A4B0D4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C68B6F9-7D01-4AE3-9266-7A614BD3E2E6}" type="pres">
      <dgm:prSet presAssocID="{162EC227-9F33-41DD-A85F-96408C496851}" presName="parTxOnlySpace" presStyleCnt="0"/>
      <dgm:spPr/>
    </dgm:pt>
    <dgm:pt modelId="{08B931C4-E37D-447A-8AA5-9244FEB6F6DE}" type="pres">
      <dgm:prSet presAssocID="{F18DD5F8-E6DB-4905-99AA-BC186E05545C}" presName="parTxOnly" presStyleLbl="node1" presStyleIdx="2" presStyleCnt="3" custLinFactNeighborX="821" custLinFactNeighborY="-867">
        <dgm:presLayoutVars>
          <dgm:chMax val="0"/>
          <dgm:chPref val="0"/>
          <dgm:bulletEnabled val="1"/>
        </dgm:presLayoutVars>
      </dgm:prSet>
      <dgm:spPr/>
    </dgm:pt>
  </dgm:ptLst>
  <dgm:cxnLst>
    <dgm:cxn modelId="{B9F7744C-4306-421C-8FBE-AFC05A2F5193}" srcId="{07AB98A3-FC6E-4E25-8653-606E90F3BBD5}" destId="{78958C80-3379-48B4-B3AE-FE4AE31927CA}" srcOrd="0" destOrd="0" parTransId="{5CA566A5-221E-4B95-8E1D-406A022ADEE9}" sibTransId="{163A99F4-CB4A-471B-9AB5-327C1E2A715E}"/>
    <dgm:cxn modelId="{23A2487E-A416-4D76-9F7C-A10D07985300}" srcId="{07AB98A3-FC6E-4E25-8653-606E90F3BBD5}" destId="{F18DD5F8-E6DB-4905-99AA-BC186E05545C}" srcOrd="2" destOrd="0" parTransId="{7D3635FD-0CA2-4206-8E27-25E08A1D9916}" sibTransId="{AA1C5F31-CD85-4903-A1D2-E67B38E8411A}"/>
    <dgm:cxn modelId="{FF700686-8650-44BB-8E9A-2D837DA4C8FF}" type="presOf" srcId="{F18DD5F8-E6DB-4905-99AA-BC186E05545C}" destId="{08B931C4-E37D-447A-8AA5-9244FEB6F6DE}" srcOrd="0" destOrd="0" presId="urn:microsoft.com/office/officeart/2005/8/layout/chevron1"/>
    <dgm:cxn modelId="{3C037DB5-B4D3-46F9-B138-03F48F00DC65}" type="presOf" srcId="{07AB98A3-FC6E-4E25-8653-606E90F3BBD5}" destId="{9E473BDA-065B-4E59-8F6E-9C5E890DC020}" srcOrd="0" destOrd="0" presId="urn:microsoft.com/office/officeart/2005/8/layout/chevron1"/>
    <dgm:cxn modelId="{E224D6CB-C7C3-49FF-B152-DBCDA3BE0B82}" type="presOf" srcId="{F8383482-049E-47B7-B371-88BF6A4B0D4F}" destId="{425A5011-77A2-45B5-AD33-A4261CD8C01A}" srcOrd="0" destOrd="0" presId="urn:microsoft.com/office/officeart/2005/8/layout/chevron1"/>
    <dgm:cxn modelId="{AEB2D0D4-2546-4941-8A46-C4C3DD250E7A}" type="presOf" srcId="{78958C80-3379-48B4-B3AE-FE4AE31927CA}" destId="{75AC98D9-E25C-4FFC-A01C-9A0F5B134CD4}" srcOrd="0" destOrd="0" presId="urn:microsoft.com/office/officeart/2005/8/layout/chevron1"/>
    <dgm:cxn modelId="{33CBF7D6-D833-41B5-B92A-67919D0FF0A0}" srcId="{07AB98A3-FC6E-4E25-8653-606E90F3BBD5}" destId="{F8383482-049E-47B7-B371-88BF6A4B0D4F}" srcOrd="1" destOrd="0" parTransId="{B9CFDDE6-EC9C-4428-B29F-8E5A2C0D7465}" sibTransId="{162EC227-9F33-41DD-A85F-96408C496851}"/>
    <dgm:cxn modelId="{0D61AF0D-0CE5-46DD-AADC-97AA582646C5}" type="presParOf" srcId="{9E473BDA-065B-4E59-8F6E-9C5E890DC020}" destId="{75AC98D9-E25C-4FFC-A01C-9A0F5B134CD4}" srcOrd="0" destOrd="0" presId="urn:microsoft.com/office/officeart/2005/8/layout/chevron1"/>
    <dgm:cxn modelId="{467E74C3-5BC5-4820-80B5-186E960C083B}" type="presParOf" srcId="{9E473BDA-065B-4E59-8F6E-9C5E890DC020}" destId="{E0EDA8D2-9270-48C4-86F3-5FEE8839174A}" srcOrd="1" destOrd="0" presId="urn:microsoft.com/office/officeart/2005/8/layout/chevron1"/>
    <dgm:cxn modelId="{87DD0804-45CE-40D6-B19D-A6C28A11FE76}" type="presParOf" srcId="{9E473BDA-065B-4E59-8F6E-9C5E890DC020}" destId="{425A5011-77A2-45B5-AD33-A4261CD8C01A}" srcOrd="2" destOrd="0" presId="urn:microsoft.com/office/officeart/2005/8/layout/chevron1"/>
    <dgm:cxn modelId="{A4388B8E-0DB7-46E6-BE6E-219673F822AE}" type="presParOf" srcId="{9E473BDA-065B-4E59-8F6E-9C5E890DC020}" destId="{4C68B6F9-7D01-4AE3-9266-7A614BD3E2E6}" srcOrd="3" destOrd="0" presId="urn:microsoft.com/office/officeart/2005/8/layout/chevron1"/>
    <dgm:cxn modelId="{9081A85C-E5A7-43B8-B8C1-A415A6966F81}" type="presParOf" srcId="{9E473BDA-065B-4E59-8F6E-9C5E890DC020}" destId="{08B931C4-E37D-447A-8AA5-9244FEB6F6D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C98D9-E25C-4FFC-A01C-9A0F5B134CD4}">
      <dsp:nvSpPr>
        <dsp:cNvPr id="0" name=""/>
        <dsp:cNvSpPr/>
      </dsp:nvSpPr>
      <dsp:spPr>
        <a:xfrm>
          <a:off x="0" y="0"/>
          <a:ext cx="1359361" cy="5038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Netværks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opsætning</a:t>
          </a:r>
        </a:p>
      </dsp:txBody>
      <dsp:txXfrm>
        <a:off x="251927" y="0"/>
        <a:ext cx="855508" cy="503853"/>
      </dsp:txXfrm>
    </dsp:sp>
    <dsp:sp modelId="{425A5011-77A2-45B5-AD33-A4261CD8C01A}">
      <dsp:nvSpPr>
        <dsp:cNvPr id="0" name=""/>
        <dsp:cNvSpPr/>
      </dsp:nvSpPr>
      <dsp:spPr>
        <a:xfrm>
          <a:off x="1224541" y="0"/>
          <a:ext cx="1359361" cy="5038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Dato og tids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konfigurering</a:t>
          </a:r>
        </a:p>
      </dsp:txBody>
      <dsp:txXfrm>
        <a:off x="1476468" y="0"/>
        <a:ext cx="855508" cy="503853"/>
      </dsp:txXfrm>
    </dsp:sp>
    <dsp:sp modelId="{08B931C4-E37D-447A-8AA5-9244FEB6F6DE}">
      <dsp:nvSpPr>
        <dsp:cNvPr id="0" name=""/>
        <dsp:cNvSpPr/>
      </dsp:nvSpPr>
      <dsp:spPr>
        <a:xfrm>
          <a:off x="2449083" y="0"/>
          <a:ext cx="1359361" cy="5038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SNMP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konfigurering</a:t>
          </a:r>
        </a:p>
      </dsp:txBody>
      <dsp:txXfrm>
        <a:off x="2701010" y="0"/>
        <a:ext cx="855508" cy="503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C1D1C-4B01-71F1-7E54-55606C615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0073CE-9F99-36F7-AD8E-F0DDA5454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E41DCB-7EDE-4158-6B93-E4D8C8DA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068-EB95-49BC-B7DB-B1DECB5029A1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20614E-2952-83A0-703D-060998EA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D05558-FD88-C1E7-C31F-758034C4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3F87-50AA-404E-B9D9-3575E882F3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60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53052-445A-2742-F1EF-2813698D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CBF6FBC-DD32-65E4-A3C8-3072EC6D9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50C4E9-786B-E7AE-E141-0B3AA460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068-EB95-49BC-B7DB-B1DECB5029A1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76DE3DD-62BC-36EF-6D6E-85E49C24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591050-5AC8-02A2-1696-3977F5DB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3F87-50AA-404E-B9D9-3575E882F3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502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0C932B1-D65C-3C01-0438-CBA7CB742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1567F99-DA3D-F216-ED5D-7255BF37C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B831F1-84E6-2266-5B98-ECDBF8D5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068-EB95-49BC-B7DB-B1DECB5029A1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62CF70F-CDB5-006A-01D3-96D053F3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23F324-0BCE-16D7-A8FE-91F0C5F88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3F87-50AA-404E-B9D9-3575E882F3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282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62923-B602-3770-9EF9-4CF37E88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517081-2D17-4CE3-EDED-39D3EA557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F0720E1-65F6-9AC4-719A-749A42E3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068-EB95-49BC-B7DB-B1DECB5029A1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637F12D-142B-582D-0FA4-C197EC99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4F3D77-FC03-A537-9AA2-5F63F999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3F87-50AA-404E-B9D9-3575E882F3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589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A200D-7435-D6F3-3067-75263BEB6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769EC84-56D5-A7C8-1935-D6E0C1D86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2D0592-E792-BB21-6199-B2CBE0F6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068-EB95-49BC-B7DB-B1DECB5029A1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0ABCBBC-D04A-B65C-2DAE-688F4B22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A90A4C0-C8EC-058A-26A1-262DCC73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3F87-50AA-404E-B9D9-3575E882F3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800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68EB8-8B33-C3FE-45E0-A21A0D00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9869C6-FEE4-F70E-0F3C-083887E0C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38A89C6-536E-3B00-BE3C-FA5F0303C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7CB320D-F8F8-3D0B-A330-86C43EF97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068-EB95-49BC-B7DB-B1DECB5029A1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644231E-CD74-7C50-99DE-277AFE50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4B10269-DDA2-B004-F040-ECBCB39B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3F87-50AA-404E-B9D9-3575E882F3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64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B9D05-B245-46E9-F86D-24B46B0A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E49894E-2DBA-6CEB-F09F-D0395D06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AF93E0-8BFE-6F04-B36B-A30B7EF3D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5E7A4B3-A852-0E85-21EC-54D0FB841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E063445-F5FE-35A5-3752-84F97A1ED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796DFF4-C1A0-3AB5-B81C-D3BC812F7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068-EB95-49BC-B7DB-B1DECB5029A1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9682BBA-19FD-4C9B-CF23-DAD82AB6F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447B6EB-69D1-6421-EE5C-9A5CC467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3F87-50AA-404E-B9D9-3575E882F3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292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A3B73-7F7F-C888-BAE8-10BE81FF3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5A278E3-682B-F575-AA61-324A377D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068-EB95-49BC-B7DB-B1DECB5029A1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1AB0E81-0AAE-969B-C0F1-FC92BF98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8868AA-EAB8-DBD9-A994-26881CA3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3F87-50AA-404E-B9D9-3575E882F3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726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70A68D7-145A-F4E4-E482-65A1A5EE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068-EB95-49BC-B7DB-B1DECB5029A1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F4E84A4-DB28-4495-45F0-D788F9DDA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6061BFD-C0C3-C03E-D23D-0A19390E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3F87-50AA-404E-B9D9-3575E882F3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76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CE25B-09C5-2A2A-945F-FC90431D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B1533-4953-9BF3-9C18-29FA6542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16DCFCF-0ED1-97CD-5260-A3929A6AC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7D51B09-1C1D-7AEA-DA0E-3FCF4F66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068-EB95-49BC-B7DB-B1DECB5029A1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B764B12-89FA-A4BF-A307-249A9A95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AC02420-1554-0C5B-BBF8-EA479E103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3F87-50AA-404E-B9D9-3575E882F3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780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47EC0-C037-F10B-4408-259E0A37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3A0DF4-4CA2-354C-921E-A12174B59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BED312A-1DC3-11C7-5D96-96C423BE3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C018ACC-0491-6443-FA35-7F9AECF2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068-EB95-49BC-B7DB-B1DECB5029A1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D6D3A35-0221-14B9-0054-47686405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1AFB970-4734-3621-A0A5-57B2EE57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3F87-50AA-404E-B9D9-3575E882F3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541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6E4F34C-7F11-F5D8-39B3-3E2D5941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FFADB19-E454-F1FF-C34C-8A0CC8D95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1244D86-ACF6-6D5A-F3A9-E0FA49E42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76A068-EB95-49BC-B7DB-B1DECB5029A1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C2A852-CA0C-37D1-BB59-546F00C6B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7637A2-DEF3-34A7-29D2-97217AABE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823F87-50AA-404E-B9D9-3575E882F3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05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45621-19C0-0BE9-0642-DAB32FD5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631A45-0B4B-833A-9C0B-521B2EDB3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9F6BFAD-929D-ED87-9FAA-F6D9153E2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"/>
            <a:ext cx="12192000" cy="685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1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639CF-856C-8A50-A5D8-2B283C7B8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97384"/>
          </a:xfrm>
        </p:spPr>
        <p:txBody>
          <a:bodyPr>
            <a:normAutofit/>
          </a:bodyPr>
          <a:lstStyle/>
          <a:p>
            <a:pPr algn="l"/>
            <a:r>
              <a:rPr lang="da-DK" sz="3600" b="1" dirty="0"/>
              <a:t>Hvad er Virtual </a:t>
            </a:r>
            <a:r>
              <a:rPr lang="da-DK" sz="3600" b="1" dirty="0" err="1"/>
              <a:t>Segmentation</a:t>
            </a:r>
            <a:r>
              <a:rPr lang="da-DK" sz="3600" b="1" dirty="0"/>
              <a:t>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840D25E-C933-AFD3-4F44-7800CF5FE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19335"/>
            <a:ext cx="9144000" cy="45267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a-DK" sz="7200" dirty="0"/>
              <a:t>Virtual </a:t>
            </a:r>
            <a:r>
              <a:rPr lang="da-DK" sz="7200" dirty="0" err="1"/>
              <a:t>Segmentation</a:t>
            </a:r>
            <a:r>
              <a:rPr lang="da-DK" sz="7200" dirty="0"/>
              <a:t> er en Ethernet over </a:t>
            </a:r>
            <a:r>
              <a:rPr lang="da-DK" sz="7200" dirty="0" err="1"/>
              <a:t>coax</a:t>
            </a:r>
            <a:r>
              <a:rPr lang="da-DK" sz="7200" dirty="0"/>
              <a:t> løsning som leverer ekstra kapacitet på et</a:t>
            </a:r>
          </a:p>
          <a:p>
            <a:pPr algn="l"/>
            <a:r>
              <a:rPr lang="da-DK" sz="7200" dirty="0"/>
              <a:t>konventionelt </a:t>
            </a:r>
            <a:r>
              <a:rPr lang="da-DK" sz="7200" dirty="0" err="1"/>
              <a:t>Coax</a:t>
            </a:r>
            <a:r>
              <a:rPr lang="da-DK" sz="7200" dirty="0"/>
              <a:t> netværk </a:t>
            </a:r>
          </a:p>
          <a:p>
            <a:pPr algn="l"/>
            <a:endParaRPr lang="da-DK" sz="180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AE58F27-E07C-AE57-B3ED-80F31E50A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732" y="2639792"/>
            <a:ext cx="5412528" cy="292808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1383749A-6A68-0102-78DF-C0CD5B8337DD}"/>
              </a:ext>
            </a:extLst>
          </p:cNvPr>
          <p:cNvSpPr txBox="1"/>
          <p:nvPr/>
        </p:nvSpPr>
        <p:spPr>
          <a:xfrm>
            <a:off x="1647731" y="2777833"/>
            <a:ext cx="44482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 Egenskaber: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Op til 10 Gb – </a:t>
            </a:r>
            <a:r>
              <a:rPr lang="da-DK" dirty="0" err="1"/>
              <a:t>symetrisk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Benytter frekvenser op til 4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Op til 60 dB dæmpning v/700 m kabel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COAX kabel kaskader op til 6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Transparent Ethernet rør (</a:t>
            </a:r>
            <a:r>
              <a:rPr lang="da-DK" dirty="0" err="1"/>
              <a:t>Layer</a:t>
            </a:r>
            <a:r>
              <a:rPr lang="da-DK" dirty="0"/>
              <a:t>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Meget lav responstid +/- 10 </a:t>
            </a:r>
            <a:r>
              <a:rPr lang="da-DK" dirty="0" err="1"/>
              <a:t>my</a:t>
            </a:r>
            <a:r>
              <a:rPr lang="da-DK" dirty="0"/>
              <a:t> </a:t>
            </a:r>
            <a:r>
              <a:rPr lang="da-DK" dirty="0" err="1"/>
              <a:t>sek</a:t>
            </a:r>
            <a:r>
              <a:rPr lang="da-DK" dirty="0"/>
              <a:t>/enhed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Synkronisering PTP V1588v2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Op til 22W pr. 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Fungerer som fiber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285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EAA18-7F80-4348-0DBF-FD2B66E61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252" y="1122363"/>
            <a:ext cx="9270748" cy="615902"/>
          </a:xfrm>
        </p:spPr>
        <p:txBody>
          <a:bodyPr>
            <a:normAutofit/>
          </a:bodyPr>
          <a:lstStyle/>
          <a:p>
            <a:pPr algn="l"/>
            <a:r>
              <a:rPr lang="da-DK" sz="3600" b="1" dirty="0"/>
              <a:t>Hvad er de vigtigste applikationer?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9156AFC-4F59-2157-57F1-CDBE1082F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252" y="2078889"/>
            <a:ext cx="9144000" cy="1853834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800" dirty="0"/>
              <a:t>Remote PHY / Mac-PHY for at øge kapaciteten og forbedre kapaciteten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800" dirty="0"/>
              <a:t>4/5G base stationer for at udvide den mobile dækning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800" dirty="0"/>
              <a:t>Høj hastigheds forbindelser til erhverv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800" dirty="0"/>
              <a:t>Fiber netværk med </a:t>
            </a:r>
            <a:r>
              <a:rPr lang="da-DK" sz="1800" dirty="0" err="1"/>
              <a:t>rOLT</a:t>
            </a:r>
            <a:endParaRPr lang="da-DK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800" dirty="0"/>
              <a:t>Kan bruges til andre anvendelsesområder, der kræver en internet forbindelse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sz="180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AE44299-96A5-A8DD-521E-A0ECA89F4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05" y="4273347"/>
            <a:ext cx="11054281" cy="237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6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50CD4-EF2E-678F-9780-D76E21C1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531"/>
            <a:ext cx="10515600" cy="793719"/>
          </a:xfrm>
        </p:spPr>
        <p:txBody>
          <a:bodyPr>
            <a:normAutofit/>
          </a:bodyPr>
          <a:lstStyle/>
          <a:p>
            <a:r>
              <a:rPr lang="da-DK" sz="3600" b="1" dirty="0"/>
              <a:t>Virtual </a:t>
            </a:r>
            <a:r>
              <a:rPr lang="da-DK" sz="3600" b="1" dirty="0" err="1"/>
              <a:t>Segmentation</a:t>
            </a:r>
            <a:r>
              <a:rPr lang="da-DK" sz="3600" b="1" dirty="0"/>
              <a:t> Hardware installation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E55AA6A-9749-5FA9-D0F5-A0F9F905D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252404"/>
            <a:ext cx="10515600" cy="2340569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CD14898-26EF-AF41-0AB3-F66B1035F701}"/>
              </a:ext>
            </a:extLst>
          </p:cNvPr>
          <p:cNvSpPr txBox="1"/>
          <p:nvPr/>
        </p:nvSpPr>
        <p:spPr>
          <a:xfrm>
            <a:off x="838200" y="1897870"/>
            <a:ext cx="88127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Virtual </a:t>
            </a:r>
            <a:r>
              <a:rPr lang="da-DK" dirty="0" err="1"/>
              <a:t>Segmentations</a:t>
            </a:r>
            <a:r>
              <a:rPr lang="da-DK" dirty="0"/>
              <a:t> noder er Plug and Play, det er ikke nødvendigt med bruger justeringer, for systemet konfigurerer sig selv i forhold til niveau, tilt og modulering.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QAM signalerne bliver genereret automatisk mellem BPSK og 1 K QAM alt afhængig af kvaliteten af den eksisterende </a:t>
            </a:r>
            <a:r>
              <a:rPr lang="da-DK" dirty="0" err="1"/>
              <a:t>coax</a:t>
            </a:r>
            <a:r>
              <a:rPr lang="da-DK" dirty="0"/>
              <a:t> forbindelse.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Flere (</a:t>
            </a:r>
            <a:r>
              <a:rPr lang="da-DK" dirty="0" err="1"/>
              <a:t>konfigurable</a:t>
            </a:r>
            <a:r>
              <a:rPr lang="da-DK" dirty="0"/>
              <a:t>) profiler der supporterer forskellige kabel typer.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875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EA07F-81C7-E847-B0E5-EE3ABEF1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03184"/>
          </a:xfrm>
        </p:spPr>
        <p:txBody>
          <a:bodyPr>
            <a:normAutofit/>
          </a:bodyPr>
          <a:lstStyle/>
          <a:p>
            <a:r>
              <a:rPr lang="da-DK" sz="3600" b="1" dirty="0"/>
              <a:t>Produkt specifikation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DA1B392-2A4A-8A5E-FFCB-4457E53BA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57" y="1497841"/>
            <a:ext cx="8423180" cy="521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7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CDBF0-997A-2D45-BD28-C1BB662B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721"/>
            <a:ext cx="10515600" cy="721967"/>
          </a:xfrm>
        </p:spPr>
        <p:txBody>
          <a:bodyPr>
            <a:normAutofit/>
          </a:bodyPr>
          <a:lstStyle/>
          <a:p>
            <a:r>
              <a:rPr lang="da-DK" sz="3600" b="1" dirty="0"/>
              <a:t>Produkt specifikation </a:t>
            </a:r>
            <a:r>
              <a:rPr lang="da-DK" sz="3600" b="1" dirty="0" err="1"/>
              <a:t>Diplexer</a:t>
            </a:r>
            <a:endParaRPr lang="da-DK" sz="3600" b="1" dirty="0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59145F86-9328-AB76-7B96-AE32BE4B0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0309"/>
            <a:ext cx="10515600" cy="4575406"/>
          </a:xfrm>
        </p:spPr>
      </p:pic>
    </p:spTree>
    <p:extLst>
      <p:ext uri="{BB962C8B-B14F-4D97-AF65-F5344CB8AC3E}">
        <p14:creationId xmlns:p14="http://schemas.microsoft.com/office/powerpoint/2010/main" val="152297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A4AC9-4A58-E017-2A7A-68FEA068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9667"/>
            <a:ext cx="10515600" cy="731021"/>
          </a:xfrm>
        </p:spPr>
        <p:txBody>
          <a:bodyPr>
            <a:normAutofit/>
          </a:bodyPr>
          <a:lstStyle/>
          <a:p>
            <a:r>
              <a:rPr lang="da-DK" sz="3600" b="1" dirty="0"/>
              <a:t>Produkt specifikation Back-to-Back </a:t>
            </a:r>
            <a:r>
              <a:rPr lang="da-DK" sz="3600" b="1" dirty="0" err="1"/>
              <a:t>Diplex</a:t>
            </a:r>
            <a:endParaRPr lang="da-DK" sz="3600" b="1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178A02C-BBF3-A487-BBE4-C6BCBE230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107" y="2335794"/>
            <a:ext cx="10879786" cy="3877233"/>
          </a:xfrm>
        </p:spPr>
      </p:pic>
    </p:spTree>
    <p:extLst>
      <p:ext uri="{BB962C8B-B14F-4D97-AF65-F5344CB8AC3E}">
        <p14:creationId xmlns:p14="http://schemas.microsoft.com/office/powerpoint/2010/main" val="183595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7B0CA-1C95-7435-D421-E9C60BF1B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4359"/>
            <a:ext cx="10515600" cy="636329"/>
          </a:xfrm>
        </p:spPr>
        <p:txBody>
          <a:bodyPr>
            <a:normAutofit/>
          </a:bodyPr>
          <a:lstStyle/>
          <a:p>
            <a:r>
              <a:rPr lang="da-DK" sz="3600" b="1" dirty="0"/>
              <a:t>Link Management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5AFE8DA4-BAEF-AC99-5020-18A4D581E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010434"/>
              </p:ext>
            </p:extLst>
          </p:nvPr>
        </p:nvGraphicFramePr>
        <p:xfrm>
          <a:off x="838200" y="2118049"/>
          <a:ext cx="3808445" cy="503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il: vinkel 5">
            <a:extLst>
              <a:ext uri="{FF2B5EF4-FFF2-40B4-BE49-F238E27FC236}">
                <a16:creationId xmlns:a16="http://schemas.microsoft.com/office/drawing/2014/main" id="{CEA1E98B-7A3A-5565-6E69-F23C3BC2A843}"/>
              </a:ext>
            </a:extLst>
          </p:cNvPr>
          <p:cNvSpPr/>
          <p:nvPr/>
        </p:nvSpPr>
        <p:spPr>
          <a:xfrm>
            <a:off x="5546827" y="2118045"/>
            <a:ext cx="1352937" cy="503854"/>
          </a:xfrm>
          <a:prstGeom prst="chevron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DF766FAB-6393-0BC9-D328-6DFB28F0AA6A}"/>
              </a:ext>
            </a:extLst>
          </p:cNvPr>
          <p:cNvGrpSpPr/>
          <p:nvPr/>
        </p:nvGrpSpPr>
        <p:grpSpPr>
          <a:xfrm>
            <a:off x="4449061" y="2118047"/>
            <a:ext cx="1306286" cy="503853"/>
            <a:chOff x="4243143" y="0"/>
            <a:chExt cx="2355154" cy="751900"/>
          </a:xfrm>
        </p:grpSpPr>
        <p:sp>
          <p:nvSpPr>
            <p:cNvPr id="9" name="Pil: vinkel 8">
              <a:extLst>
                <a:ext uri="{FF2B5EF4-FFF2-40B4-BE49-F238E27FC236}">
                  <a16:creationId xmlns:a16="http://schemas.microsoft.com/office/drawing/2014/main" id="{7E4E15D9-F36F-D924-72D8-F03E5FD22C97}"/>
                </a:ext>
              </a:extLst>
            </p:cNvPr>
            <p:cNvSpPr/>
            <p:nvPr/>
          </p:nvSpPr>
          <p:spPr>
            <a:xfrm>
              <a:off x="4243143" y="0"/>
              <a:ext cx="2355154" cy="75190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0" name="Pil: vinkel 4">
              <a:extLst>
                <a:ext uri="{FF2B5EF4-FFF2-40B4-BE49-F238E27FC236}">
                  <a16:creationId xmlns:a16="http://schemas.microsoft.com/office/drawing/2014/main" id="{43C8CA68-A35C-C14F-FE12-17180F3D0CE0}"/>
                </a:ext>
              </a:extLst>
            </p:cNvPr>
            <p:cNvSpPr txBox="1"/>
            <p:nvPr/>
          </p:nvSpPr>
          <p:spPr>
            <a:xfrm>
              <a:off x="4619093" y="0"/>
              <a:ext cx="1603254" cy="751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020" tIns="52007" rIns="52007" bIns="52007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100" dirty="0"/>
                <a:t>Bruger 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100" dirty="0"/>
                <a:t>administration</a:t>
              </a:r>
              <a:endParaRPr lang="da-DK" sz="1100" kern="1200" dirty="0"/>
            </a:p>
          </p:txBody>
        </p:sp>
      </p:grpSp>
      <p:sp>
        <p:nvSpPr>
          <p:cNvPr id="15" name="Tekstfelt 14">
            <a:extLst>
              <a:ext uri="{FF2B5EF4-FFF2-40B4-BE49-F238E27FC236}">
                <a16:creationId xmlns:a16="http://schemas.microsoft.com/office/drawing/2014/main" id="{BDCFAD18-B343-8A3B-5C36-7D0711783A65}"/>
              </a:ext>
            </a:extLst>
          </p:cNvPr>
          <p:cNvSpPr txBox="1"/>
          <p:nvPr/>
        </p:nvSpPr>
        <p:spPr>
          <a:xfrm>
            <a:off x="5878286" y="2170139"/>
            <a:ext cx="783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err="1">
                <a:solidFill>
                  <a:schemeClr val="bg1"/>
                </a:solidFill>
              </a:rPr>
              <a:t>Monito</a:t>
            </a:r>
            <a:r>
              <a:rPr lang="da-DK" sz="1100" dirty="0">
                <a:solidFill>
                  <a:schemeClr val="bg1"/>
                </a:solidFill>
              </a:rPr>
              <a:t>-    </a:t>
            </a:r>
            <a:r>
              <a:rPr lang="da-DK" sz="1100" dirty="0" err="1">
                <a:solidFill>
                  <a:schemeClr val="bg1"/>
                </a:solidFill>
              </a:rPr>
              <a:t>rering</a:t>
            </a:r>
            <a:endParaRPr lang="da-DK" sz="1100" dirty="0">
              <a:solidFill>
                <a:schemeClr val="bg1"/>
              </a:solidFill>
            </a:endParaRP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6FCA1565-2FB0-3569-D049-557327178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621899"/>
            <a:ext cx="10629122" cy="3461660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24B8F628-E080-E101-69E0-E4437EB2963F}"/>
              </a:ext>
            </a:extLst>
          </p:cNvPr>
          <p:cNvSpPr txBox="1"/>
          <p:nvPr/>
        </p:nvSpPr>
        <p:spPr>
          <a:xfrm>
            <a:off x="951722" y="5799176"/>
            <a:ext cx="471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WEB UL: Links kan let styres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CLI interface til professionelle brugere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176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CFFF0-D102-3515-EEAD-AEE8F005B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8376"/>
            <a:ext cx="10515600" cy="692312"/>
          </a:xfrm>
        </p:spPr>
        <p:txBody>
          <a:bodyPr>
            <a:normAutofit/>
          </a:bodyPr>
          <a:lstStyle/>
          <a:p>
            <a:r>
              <a:rPr lang="da-DK" sz="3600" b="1" dirty="0"/>
              <a:t>Hvorfor Virtual </a:t>
            </a:r>
            <a:r>
              <a:rPr lang="da-DK" sz="3600" b="1" dirty="0" err="1"/>
              <a:t>Segmentation</a:t>
            </a:r>
            <a:r>
              <a:rPr lang="da-DK" sz="3600" b="1" dirty="0"/>
              <a:t>?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11E8AB3-9388-DFAB-C3DB-995D5DA47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3861" y="1885391"/>
            <a:ext cx="4470278" cy="2801795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282A4553-3242-AB26-DD2E-8B6B684D51B4}"/>
              </a:ext>
            </a:extLst>
          </p:cNvPr>
          <p:cNvSpPr txBox="1"/>
          <p:nvPr/>
        </p:nvSpPr>
        <p:spPr>
          <a:xfrm>
            <a:off x="1237861" y="2379861"/>
            <a:ext cx="48736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Hurtig genvej til nye muligheder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Installeres på eksisterende </a:t>
            </a:r>
            <a:r>
              <a:rPr lang="da-DK" dirty="0" err="1"/>
              <a:t>Coax</a:t>
            </a:r>
            <a:r>
              <a:rPr lang="da-DK" dirty="0"/>
              <a:t> netværk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Installationen gøres samme dag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Lave omkostninger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Intet gravearbejde eller trækning af nye kabler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Afprøvet produkt gennem adskillige succesfulde installationer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10.000 noder med RPHY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200 forbindelse til mobile netværk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200 internetforbindelser til virksomheder</a:t>
            </a:r>
          </a:p>
        </p:txBody>
      </p:sp>
    </p:spTree>
    <p:extLst>
      <p:ext uri="{BB962C8B-B14F-4D97-AF65-F5344CB8AC3E}">
        <p14:creationId xmlns:p14="http://schemas.microsoft.com/office/powerpoint/2010/main" val="2145107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275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Office-tema</vt:lpstr>
      <vt:lpstr>PowerPoint-præsentation</vt:lpstr>
      <vt:lpstr>Hvad er Virtual Segmentation?</vt:lpstr>
      <vt:lpstr>Hvad er de vigtigste applikationer?</vt:lpstr>
      <vt:lpstr>Virtual Segmentation Hardware installation</vt:lpstr>
      <vt:lpstr>Produkt specifikation</vt:lpstr>
      <vt:lpstr>Produkt specifikation Diplexer</vt:lpstr>
      <vt:lpstr>Produkt specifikation Back-to-Back Diplex</vt:lpstr>
      <vt:lpstr>Link Management</vt:lpstr>
      <vt:lpstr>Hvorfor Virtual Segmentation?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Leif Hansen</dc:creator>
  <cp:lastModifiedBy>TC</cp:lastModifiedBy>
  <cp:revision>2</cp:revision>
  <cp:lastPrinted>2024-08-20T11:34:48Z</cp:lastPrinted>
  <dcterms:created xsi:type="dcterms:W3CDTF">2024-08-20T07:49:38Z</dcterms:created>
  <dcterms:modified xsi:type="dcterms:W3CDTF">2024-08-20T13:09:34Z</dcterms:modified>
</cp:coreProperties>
</file>